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5" r:id="rId3"/>
    <p:sldId id="286" r:id="rId4"/>
    <p:sldId id="273" r:id="rId5"/>
    <p:sldId id="274" r:id="rId6"/>
    <p:sldId id="276" r:id="rId7"/>
    <p:sldId id="281" r:id="rId8"/>
    <p:sldId id="278" r:id="rId9"/>
    <p:sldId id="279" r:id="rId10"/>
    <p:sldId id="256" r:id="rId12"/>
    <p:sldId id="282" r:id="rId13"/>
    <p:sldId id="257" r:id="rId14"/>
    <p:sldId id="259" r:id="rId15"/>
    <p:sldId id="283" r:id="rId16"/>
    <p:sldId id="260" r:id="rId17"/>
    <p:sldId id="261" r:id="rId18"/>
    <p:sldId id="262" r:id="rId19"/>
    <p:sldId id="264" r:id="rId20"/>
    <p:sldId id="271" r:id="rId21"/>
    <p:sldId id="28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2D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6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3.xml"/><Relationship Id="rId2" Type="http://schemas.openxmlformats.org/officeDocument/2006/relationships/image" Target="NULL" TargetMode="Externa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8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NULL" TargetMode="Externa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9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NULL" TargetMode="Externa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0.xml"/><Relationship Id="rId3" Type="http://schemas.openxmlformats.org/officeDocument/2006/relationships/image" Target="../media/image23.png"/><Relationship Id="rId2" Type="http://schemas.openxmlformats.org/officeDocument/2006/relationships/image" Target="NULL" TargetMode="Externa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1.xml"/><Relationship Id="rId3" Type="http://schemas.openxmlformats.org/officeDocument/2006/relationships/image" Target="NULL" TargetMode="Externa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2.xml"/><Relationship Id="rId2" Type="http://schemas.openxmlformats.org/officeDocument/2006/relationships/image" Target="NULL" TargetMode="Externa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3.xml"/><Relationship Id="rId2" Type="http://schemas.openxmlformats.org/officeDocument/2006/relationships/image" Target="NULL" TargetMode="Externa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4.xml"/><Relationship Id="rId4" Type="http://schemas.openxmlformats.org/officeDocument/2006/relationships/image" Target="../media/image20.png"/><Relationship Id="rId3" Type="http://schemas.openxmlformats.org/officeDocument/2006/relationships/image" Target="../media/image27.png"/><Relationship Id="rId2" Type="http://schemas.openxmlformats.org/officeDocument/2006/relationships/image" Target="NULL" TargetMode="Externa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4" Type="http://schemas.openxmlformats.org/officeDocument/2006/relationships/image" Target="../media/image4.jpeg"/><Relationship Id="rId3" Type="http://schemas.openxmlformats.org/officeDocument/2006/relationships/tags" Target="../tags/tag64.xml"/><Relationship Id="rId2" Type="http://schemas.openxmlformats.org/officeDocument/2006/relationships/image" Target="NULL" TargetMode="Externa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tags" Target="../tags/tag7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8.xml"/><Relationship Id="rId4" Type="http://schemas.openxmlformats.org/officeDocument/2006/relationships/image" Target="../media/image6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83.xml"/><Relationship Id="rId7" Type="http://schemas.openxmlformats.org/officeDocument/2006/relationships/image" Target="../media/image8.png"/><Relationship Id="rId6" Type="http://schemas.openxmlformats.org/officeDocument/2006/relationships/image" Target="NULL" TargetMode="External"/><Relationship Id="rId5" Type="http://schemas.openxmlformats.org/officeDocument/2006/relationships/image" Target="../media/image7.png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84.xml"/><Relationship Id="rId10" Type="http://schemas.openxmlformats.org/officeDocument/2006/relationships/image" Target="../media/image10.png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-2147482624" descr="第一单元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-118110" y="-95885"/>
            <a:ext cx="12428220" cy="2125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1688497" y="2310385"/>
            <a:ext cx="8846820" cy="130683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buClrTx/>
              <a:buSzTx/>
              <a:buFontTx/>
            </a:pPr>
            <a:r>
              <a:rPr lang="zh-CN" altLang="en-US" sz="4800" b="1" dirty="0">
                <a:solidFill>
                  <a:srgbClr val="01567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第三单元  物质构成的奥秘（</a:t>
            </a:r>
            <a:r>
              <a:rPr lang="en-US" altLang="zh-CN" sz="4800" b="1" dirty="0">
                <a:solidFill>
                  <a:srgbClr val="01567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4800" b="1" dirty="0">
                <a:solidFill>
                  <a:srgbClr val="01567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3100" b="1" dirty="0">
              <a:solidFill>
                <a:srgbClr val="01567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3100" b="1" dirty="0">
              <a:solidFill>
                <a:srgbClr val="0156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635" y="3896995"/>
            <a:ext cx="39897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中雅培粹学校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化学备课组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薛临桃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2067560" y="178435"/>
            <a:ext cx="9406851" cy="3699575"/>
            <a:chOff x="2376" y="1103"/>
            <a:chExt cx="13752" cy="52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76" y="1103"/>
              <a:ext cx="10701" cy="528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3195" y="5695"/>
              <a:ext cx="2933" cy="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Times New Roman" panose="02020603050405020304" charset="0"/>
                  <a:cs typeface="Times New Roman" panose="02020603050405020304" charset="0"/>
                </a:rPr>
                <a:t>NaHCO</a:t>
              </a:r>
              <a:r>
                <a:rPr lang="en-US" altLang="zh-CN" sz="2400" baseline="-2500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r>
                <a:rPr lang="en-US" altLang="zh-CN" sz="2400">
                  <a:latin typeface="Times New Roman" panose="02020603050405020304" charset="0"/>
                  <a:cs typeface="Times New Roman" panose="02020603050405020304" charset="0"/>
                </a:rPr>
                <a:t>    N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e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87350" y="178435"/>
            <a:ext cx="552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《练测本》</a:t>
            </a:r>
            <a:r>
              <a:rPr lang="en-US" altLang="zh-CN" sz="2800" b="1">
                <a:solidFill>
                  <a:srgbClr val="FF0000"/>
                </a:solidFill>
              </a:rPr>
              <a:t>P8-11</a:t>
            </a:r>
            <a:r>
              <a:rPr lang="zh-CN" altLang="en-US" sz="2800" b="1">
                <a:solidFill>
                  <a:srgbClr val="FF0000"/>
                </a:solidFill>
              </a:rPr>
              <a:t>页答案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7400" y="4606925"/>
            <a:ext cx="959739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讲解的题目：练测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  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第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9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10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12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题、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14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题</a:t>
            </a:r>
            <a:endParaRPr lang="zh-CN" altLang="en-US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练测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  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第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题</a:t>
            </a:r>
            <a:endParaRPr lang="zh-CN" altLang="en-US" sz="32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87400" y="3996690"/>
            <a:ext cx="9010650" cy="504825"/>
            <a:chOff x="1546" y="6260"/>
            <a:chExt cx="14190" cy="79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6" y="6260"/>
              <a:ext cx="2774" cy="79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19" y="6261"/>
              <a:ext cx="1717" cy="79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0" y="6260"/>
              <a:ext cx="9699" cy="774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10490" y="0"/>
            <a:ext cx="12068810" cy="1291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50000"/>
              </a:lnSpc>
            </a:pP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．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钠元素和氯元素的本质区别是(</a:t>
            </a: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</a:t>
            </a:r>
            <a:endParaRPr sz="26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266700" fontAlgn="auto">
              <a:lnSpc>
                <a:spcPct val="150000"/>
              </a:lnSpc>
            </a:pP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A．相对原子质量不同</a:t>
            </a: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B．核电荷数不同</a:t>
            </a: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C．元素符号不同</a:t>
            </a: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D．化学性质不同</a:t>
            </a:r>
            <a:endParaRPr sz="26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2900" y="156845"/>
            <a:ext cx="504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7325" y="1597025"/>
            <a:ext cx="12004675" cy="152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3</a:t>
            </a:r>
            <a:r>
              <a:rPr lang="zh-CN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．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(不定项)下列关于物质构成的说法中正确的是(</a:t>
            </a: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endParaRPr sz="26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A．原子核一定是由质子和中子构成的</a:t>
            </a: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B．分子是由原子构成的</a:t>
            </a:r>
            <a:endParaRPr sz="26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C．相同原子无法构成不同的分子</a:t>
            </a:r>
            <a:r>
              <a:rPr lang="en-US"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 </a:t>
            </a:r>
            <a:r>
              <a:rPr sz="26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D．原子是化学变化中的最小粒子</a:t>
            </a:r>
            <a:endParaRPr sz="26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91425" y="1640840"/>
            <a:ext cx="907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BD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56680" y="194310"/>
            <a:ext cx="191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《练测本第</a:t>
            </a:r>
            <a:r>
              <a:rPr lang="en-US" altLang="zh-CN"/>
              <a:t>9</a:t>
            </a:r>
            <a:r>
              <a:rPr lang="zh-CN" altLang="en-US"/>
              <a:t>页》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7325" y="3612515"/>
            <a:ext cx="11569700" cy="230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5</a:t>
            </a:r>
            <a:r>
              <a:rPr lang="zh-CN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．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(不定项)下列宏观事实的微观解释，错误的是(</a:t>
            </a: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endParaRPr sz="24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A．二氧化碳不可燃，一氧化碳可燃——组成它们的元素不同</a:t>
            </a:r>
            <a:endParaRPr sz="24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B．2000 L燃气在加压的情况下可装入容积是20 L的钢瓶中——分子体积变小</a:t>
            </a:r>
            <a:endParaRPr sz="24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C．氢氧化钠溶液和氢氧化钾溶液均具有碱的通性——溶液中都含有氢氧根离子</a:t>
            </a:r>
            <a:endParaRPr sz="24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D．校园里花香四溢——分子在不断运动</a:t>
            </a:r>
            <a:endParaRPr sz="24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96430" y="3612515"/>
            <a:ext cx="952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AB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08175" y="2921000"/>
            <a:ext cx="2456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反例：</a:t>
            </a:r>
            <a:r>
              <a:rPr lang="en-US" altLang="zh-CN" sz="2800" b="1">
                <a:solidFill>
                  <a:srgbClr val="FF0000"/>
                </a:solidFill>
              </a:rPr>
              <a:t>O</a:t>
            </a:r>
            <a:r>
              <a:rPr lang="en-US" altLang="zh-CN" sz="2800" b="1" baseline="-25000">
                <a:solidFill>
                  <a:srgbClr val="FF0000"/>
                </a:solidFill>
              </a:rPr>
              <a:t>2</a:t>
            </a:r>
            <a:r>
              <a:rPr lang="en-US" altLang="zh-CN" sz="2800" b="1">
                <a:solidFill>
                  <a:srgbClr val="FF0000"/>
                </a:solidFill>
              </a:rPr>
              <a:t>    O</a:t>
            </a:r>
            <a:r>
              <a:rPr lang="en-US" altLang="zh-CN" sz="2800" b="1" baseline="-25000">
                <a:solidFill>
                  <a:srgbClr val="FF0000"/>
                </a:solidFill>
              </a:rPr>
              <a:t>3</a:t>
            </a:r>
            <a:endParaRPr lang="en-US" altLang="zh-CN" sz="2800" b="1" baseline="-2500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06205" y="3983355"/>
            <a:ext cx="2959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构成物质的分子不同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948930" y="4916170"/>
            <a:ext cx="3248660" cy="1497330"/>
            <a:chOff x="12518" y="7742"/>
            <a:chExt cx="5116" cy="2358"/>
          </a:xfrm>
        </p:grpSpPr>
        <p:sp>
          <p:nvSpPr>
            <p:cNvPr id="14" name="文本框 13"/>
            <p:cNvSpPr txBox="1"/>
            <p:nvPr/>
          </p:nvSpPr>
          <p:spPr>
            <a:xfrm>
              <a:off x="12518" y="8794"/>
              <a:ext cx="5117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solidFill>
                    <a:srgbClr val="FF0000"/>
                  </a:solidFill>
                </a:rPr>
                <a:t>分子之间有间隔，且气体分子之间的间隔</a:t>
              </a:r>
              <a:r>
                <a:rPr lang="zh-CN" altLang="en-US" sz="2400" b="1">
                  <a:solidFill>
                    <a:srgbClr val="FF0000"/>
                  </a:solidFill>
                </a:rPr>
                <a:t>大</a:t>
              </a:r>
              <a:endParaRPr lang="zh-CN" altLang="en-US" sz="2400" b="1">
                <a:solidFill>
                  <a:srgbClr val="FF0000"/>
                </a:solidFill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2884" y="7742"/>
              <a:ext cx="1120" cy="1137"/>
            </a:xfrm>
            <a:prstGeom prst="straightConnector1">
              <a:avLst/>
            </a:prstGeom>
            <a:ln w="31750" cmpd="sng">
              <a:solidFill>
                <a:srgbClr val="FF2D2D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2115" y="149225"/>
            <a:ext cx="11279505" cy="3625215"/>
            <a:chOff x="749" y="1248"/>
            <a:chExt cx="17763" cy="5709"/>
          </a:xfrm>
        </p:grpSpPr>
        <p:sp>
          <p:nvSpPr>
            <p:cNvPr id="5" name="文本框 4"/>
            <p:cNvSpPr txBox="1"/>
            <p:nvPr/>
          </p:nvSpPr>
          <p:spPr>
            <a:xfrm>
              <a:off x="749" y="1248"/>
              <a:ext cx="17763" cy="27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266700" fontAlgn="auto">
                <a:lnSpc>
                  <a:spcPct val="150000"/>
                </a:lnSpc>
              </a:pPr>
              <a:r>
                <a:rPr lang="en-US"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9</a:t>
              </a:r>
              <a:r>
                <a:rPr lang="zh-CN"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．</a:t>
              </a:r>
              <a:r>
                <a:rPr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由以下粒子结构示意图得出的结论错误的是(</a:t>
              </a:r>
              <a:r>
                <a:rPr lang="en-US"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     </a:t>
              </a:r>
              <a:r>
                <a:rPr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)</a:t>
              </a:r>
              <a:endPara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indent="266700" fontAlgn="auto">
                <a:lnSpc>
                  <a:spcPct val="150000"/>
                </a:lnSpc>
              </a:pPr>
              <a:r>
                <a:rPr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A．④表示的阳离子</a:t>
              </a:r>
              <a:r>
                <a:rPr lang="en-US"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                     </a:t>
              </a:r>
              <a:r>
                <a:rPr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B．③表示的原子易失去原子</a:t>
              </a:r>
              <a:endPara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indent="266700" fontAlgn="auto">
                <a:lnSpc>
                  <a:spcPct val="150000"/>
                </a:lnSpc>
              </a:pPr>
              <a:r>
                <a:rPr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C．②④形成的化合物是Al</a:t>
              </a:r>
              <a:r>
                <a:rPr sz="2400" b="1" baseline="-250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O</a:t>
              </a:r>
              <a:r>
                <a:rPr sz="2400" b="1" baseline="-250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3</a:t>
              </a:r>
              <a:r>
                <a:rPr lang="en-US" sz="2400" b="1" baseline="-250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     </a:t>
              </a:r>
              <a:r>
                <a:rPr sz="2400" b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D．①②属于同种元素，①③化学性质相似</a:t>
              </a:r>
              <a:endPara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pic>
          <p:nvPicPr>
            <p:cNvPr id="7" name="图片 -2147482564" descr="JL195.tif"/>
            <p:cNvPicPr>
              <a:picLocks noChangeAspect="1"/>
            </p:cNvPicPr>
            <p:nvPr/>
          </p:nvPicPr>
          <p:blipFill>
            <a:blip r:embed="rId1" r:link="rId2"/>
            <a:stretch>
              <a:fillRect/>
            </a:stretch>
          </p:blipFill>
          <p:spPr>
            <a:xfrm>
              <a:off x="4108" y="4009"/>
              <a:ext cx="8032" cy="294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" name="文本框 12"/>
          <p:cNvSpPr txBox="1"/>
          <p:nvPr/>
        </p:nvSpPr>
        <p:spPr>
          <a:xfrm>
            <a:off x="7141210" y="248285"/>
            <a:ext cx="504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2525" y="4182745"/>
            <a:ext cx="7701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练习：完成过关练测</a:t>
            </a:r>
            <a:r>
              <a:rPr lang="en-US" altLang="zh-CN" sz="3600" b="1">
                <a:solidFill>
                  <a:srgbClr val="FF0000"/>
                </a:solidFill>
              </a:rPr>
              <a:t>B  </a:t>
            </a:r>
            <a:r>
              <a:rPr lang="zh-CN" altLang="en-US" sz="3600" b="1">
                <a:solidFill>
                  <a:srgbClr val="FF0000"/>
                </a:solidFill>
              </a:rPr>
              <a:t>第</a:t>
            </a:r>
            <a:r>
              <a:rPr lang="en-US" altLang="zh-CN" sz="3600" b="1">
                <a:solidFill>
                  <a:srgbClr val="FF0000"/>
                </a:solidFill>
              </a:rPr>
              <a:t>12</a:t>
            </a:r>
            <a:r>
              <a:rPr lang="zh-CN" altLang="en-US" sz="3600" b="1">
                <a:solidFill>
                  <a:srgbClr val="FF0000"/>
                </a:solidFill>
              </a:rPr>
              <a:t>页第</a:t>
            </a:r>
            <a:r>
              <a:rPr lang="en-US" altLang="zh-CN" sz="3600" b="1">
                <a:solidFill>
                  <a:srgbClr val="FF0000"/>
                </a:solidFill>
              </a:rPr>
              <a:t>11</a:t>
            </a:r>
            <a:r>
              <a:rPr lang="zh-CN" altLang="en-US" sz="3600" b="1">
                <a:solidFill>
                  <a:srgbClr val="FF0000"/>
                </a:solidFill>
              </a:rPr>
              <a:t>题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48890" t="36526" r="30510" b="38414"/>
          <a:stretch>
            <a:fillRect/>
          </a:stretch>
        </p:blipFill>
        <p:spPr>
          <a:xfrm>
            <a:off x="8526145" y="2447290"/>
            <a:ext cx="571500" cy="927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22545" t="33694" r="49874" b="36869"/>
          <a:stretch>
            <a:fillRect/>
          </a:stretch>
        </p:blipFill>
        <p:spPr>
          <a:xfrm>
            <a:off x="7879715" y="2447290"/>
            <a:ext cx="646430" cy="920115"/>
          </a:xfrm>
          <a:prstGeom prst="rect">
            <a:avLst/>
          </a:prstGeom>
        </p:spPr>
      </p:pic>
      <p:pic>
        <p:nvPicPr>
          <p:cNvPr id="10" name="图片 9" descr="C:/Users/Administrator/AppData/Local/Temp/picturecompress_20220328121251/output_1.pngoutput_1"/>
          <p:cNvPicPr>
            <a:picLocks noChangeAspect="1"/>
          </p:cNvPicPr>
          <p:nvPr/>
        </p:nvPicPr>
        <p:blipFill>
          <a:blip r:embed="rId4"/>
          <a:srcRect l="58767" t="40995" r="3630" b="37107"/>
          <a:stretch>
            <a:fillRect/>
          </a:stretch>
        </p:blipFill>
        <p:spPr>
          <a:xfrm>
            <a:off x="9533255" y="2342515"/>
            <a:ext cx="1277620" cy="9925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97485" y="417195"/>
            <a:ext cx="118916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00000"/>
              </a:lnSpc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建立宏观、微观和符号之间的相互联系是化学学科的特点。请根据信息回答下列问题：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-2147482553" descr="JL46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889635" y="1247140"/>
            <a:ext cx="6588760" cy="2155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93700" y="3600450"/>
            <a:ext cx="11655425" cy="1863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图甲所示是粒子之间的转化关系图，其中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表示的是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图乙中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是某粒子的结构示意图，当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＝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时，该粒子是原子。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图乙中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属于同种元素，因为它们的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相同。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(4)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形成化合物的化学式是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89290" y="3600450"/>
            <a:ext cx="1259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原子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-2147482590" descr="过关练测B.tif"/>
          <p:cNvPicPr>
            <a:picLocks noChangeAspect="1"/>
          </p:cNvPicPr>
          <p:nvPr/>
        </p:nvPicPr>
        <p:blipFill>
          <a:blip r:embed="rId3" r:link="rId2"/>
          <a:stretch>
            <a:fillRect/>
          </a:stretch>
        </p:blipFill>
        <p:spPr>
          <a:xfrm>
            <a:off x="-1270" y="2540"/>
            <a:ext cx="12187555" cy="479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605270" y="4462780"/>
            <a:ext cx="1520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质子数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2095" y="4911090"/>
            <a:ext cx="1520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MgF</a:t>
            </a:r>
            <a:r>
              <a:rPr lang="zh-CN" altLang="en-US" sz="2400" b="1" baseline="-25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endParaRPr lang="zh-CN" altLang="en-US" sz="2400" b="1" baseline="-25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97320" y="4028440"/>
            <a:ext cx="798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11056" t="37110" r="17803" b="33154"/>
          <a:stretch>
            <a:fillRect/>
          </a:stretch>
        </p:blipFill>
        <p:spPr>
          <a:xfrm>
            <a:off x="7934325" y="1071880"/>
            <a:ext cx="3477895" cy="1939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8858" t="71008" r="19828" b="18482"/>
          <a:stretch>
            <a:fillRect/>
          </a:stretch>
        </p:blipFill>
        <p:spPr>
          <a:xfrm>
            <a:off x="10323830" y="4585335"/>
            <a:ext cx="1628140" cy="1071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24691" t="71008" r="59109" b="15375"/>
          <a:stretch>
            <a:fillRect/>
          </a:stretch>
        </p:blipFill>
        <p:spPr>
          <a:xfrm>
            <a:off x="8816340" y="4585335"/>
            <a:ext cx="1098550" cy="1231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8" grpId="0"/>
      <p:bldP spid="18" grpId="1"/>
      <p:bldP spid="2" grpId="0"/>
      <p:bldP spid="2" grpId="1"/>
      <p:bldP spid="16" grpId="0"/>
      <p:bldP spid="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75260" y="224790"/>
            <a:ext cx="11506200" cy="9772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P10  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T10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(不定项)如图所示是水分子在一定条件下分解的示意图，从中获得的信息不正确的是(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0665" y="1162050"/>
            <a:ext cx="7569835" cy="1863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A．一个水分子由二个氢原子和一个氧原子构成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B．反应物是纯净物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C．水分解过程中，分子的种类、原子的数目都不变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D．该反应属于化合反应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21865" y="699135"/>
            <a:ext cx="782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CD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-2147482563" descr="JL189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7810500" y="1090930"/>
            <a:ext cx="3794125" cy="1604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75335" y="4064635"/>
            <a:ext cx="504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0665" y="3595370"/>
            <a:ext cx="11722100" cy="2918460"/>
            <a:chOff x="276" y="5690"/>
            <a:chExt cx="18460" cy="4596"/>
          </a:xfrm>
        </p:grpSpPr>
        <p:sp>
          <p:nvSpPr>
            <p:cNvPr id="6" name="文本框 5"/>
            <p:cNvSpPr txBox="1"/>
            <p:nvPr/>
          </p:nvSpPr>
          <p:spPr>
            <a:xfrm>
              <a:off x="276" y="5690"/>
              <a:ext cx="18461" cy="4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2667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P11  </a:t>
              </a:r>
              <a:r>
                <a:rPr lang="en-US"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T</a:t>
              </a:r>
              <a:r>
                <a:rPr lang="en-US" sz="2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r>
                <a:rPr lang="zh-CN" sz="2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．</a:t>
              </a:r>
              <a:r>
                <a:rPr sz="2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如图所示是某个化学反应的微观模拟示意图。从图中获得的信息不正确的是(</a:t>
              </a:r>
              <a:r>
                <a:rPr lang="en-US" sz="2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</a:t>
              </a:r>
              <a:r>
                <a:rPr sz="2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)</a:t>
              </a:r>
              <a:endPara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indent="2667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A．分子由原子构成</a:t>
              </a:r>
              <a:endPara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indent="2667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B．分子之间有间隔</a:t>
              </a:r>
              <a:endPara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indent="2667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C．在化学变化中，原子是最小的粒子</a:t>
              </a:r>
              <a:endPara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indent="2667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D．该反应属于置换反应</a:t>
              </a:r>
              <a:endPara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2" name="图片 -2147482557" descr="JL43.tif"/>
            <p:cNvPicPr>
              <a:picLocks noChangeAspect="1"/>
            </p:cNvPicPr>
            <p:nvPr/>
          </p:nvPicPr>
          <p:blipFill>
            <a:blip r:embed="rId3" r:link="rId2"/>
            <a:stretch>
              <a:fillRect/>
            </a:stretch>
          </p:blipFill>
          <p:spPr>
            <a:xfrm>
              <a:off x="9528" y="6622"/>
              <a:ext cx="8747" cy="366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" name="文本框 12"/>
          <p:cNvSpPr txBox="1"/>
          <p:nvPr/>
        </p:nvSpPr>
        <p:spPr>
          <a:xfrm>
            <a:off x="240665" y="3134995"/>
            <a:ext cx="47713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对应练习：完成练测本</a:t>
            </a:r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P11    </a:t>
            </a:r>
            <a:r>
              <a:rPr lang="zh-CN" altLang="en-US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第</a:t>
            </a:r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  <a:r>
              <a:rPr lang="zh-CN" altLang="en-US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题</a:t>
            </a:r>
            <a:endParaRPr lang="zh-CN" altLang="en-US" sz="2400" b="1">
              <a:solidFill>
                <a:srgbClr val="FF2D2D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8455" y="379095"/>
            <a:ext cx="11000740" cy="14204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12</a:t>
            </a:r>
            <a:r>
              <a:rPr lang="zh-CN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．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下列物质中有氧分子的是(</a:t>
            </a: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</a:t>
            </a:r>
            <a:endParaRPr sz="24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A．空气  </a:t>
            </a: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                      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B．双氧水</a:t>
            </a: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      </a:t>
            </a:r>
            <a:endParaRPr lang="en-US" sz="24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C．二氧化碳  </a:t>
            </a:r>
            <a:r>
              <a:rPr lang="en-US"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        </a:t>
            </a:r>
            <a:r>
              <a:rPr sz="24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D．二氧化锰</a:t>
            </a:r>
            <a:endParaRPr sz="24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8860" y="379095"/>
            <a:ext cx="504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8475" y="859155"/>
            <a:ext cx="2308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en-US" altLang="zh-CN" sz="2400" b="1" baseline="-25000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b="1" baseline="-25000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</a:t>
            </a:r>
            <a:r>
              <a:rPr lang="en-US" altLang="zh-CN" sz="2400" b="1" baseline="-25000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等</a:t>
            </a:r>
            <a:endParaRPr lang="zh-CN" altLang="en-US" sz="2400" b="1">
              <a:solidFill>
                <a:srgbClr val="FF2D2D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19470" y="845185"/>
            <a:ext cx="1732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zh-CN" sz="2400" b="1" baseline="-25000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en-US" altLang="zh-CN" sz="2400" b="1" baseline="-25000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zh-CN" sz="2400" b="1" baseline="-25000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endParaRPr lang="en-US" altLang="zh-CN" sz="2400" b="1">
              <a:solidFill>
                <a:srgbClr val="FF2D2D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75585" y="1305560"/>
            <a:ext cx="739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CO</a:t>
            </a:r>
            <a:r>
              <a:rPr lang="en-US" altLang="zh-CN" sz="2400" b="1" baseline="-25000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2400" b="1">
              <a:solidFill>
                <a:srgbClr val="FF2D2D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75680" y="1339215"/>
            <a:ext cx="975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MnO</a:t>
            </a:r>
            <a:r>
              <a:rPr lang="en-US" altLang="zh-CN" sz="2400" b="1" baseline="-25000">
                <a:solidFill>
                  <a:srgbClr val="FF2D2D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2400" b="1" baseline="-25000">
              <a:solidFill>
                <a:srgbClr val="FF2D2D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579995" y="192405"/>
            <a:ext cx="4157980" cy="1765300"/>
            <a:chOff x="5203" y="3321"/>
            <a:chExt cx="6548" cy="278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rcRect l="5061" t="17853" r="76552" b="25537"/>
            <a:stretch>
              <a:fillRect/>
            </a:stretch>
          </p:blipFill>
          <p:spPr>
            <a:xfrm>
              <a:off x="5203" y="3321"/>
              <a:ext cx="2308" cy="278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rcRect l="51282" t="16017" r="30331" b="25480"/>
            <a:stretch>
              <a:fillRect/>
            </a:stretch>
          </p:blipFill>
          <p:spPr>
            <a:xfrm>
              <a:off x="9519" y="3321"/>
              <a:ext cx="2232" cy="2779"/>
            </a:xfrm>
            <a:prstGeom prst="rect">
              <a:avLst/>
            </a:prstGeom>
          </p:spPr>
        </p:pic>
      </p:grpSp>
      <p:sp>
        <p:nvSpPr>
          <p:cNvPr id="100" name="文本框 99"/>
          <p:cNvSpPr txBox="1"/>
          <p:nvPr/>
        </p:nvSpPr>
        <p:spPr>
          <a:xfrm>
            <a:off x="386715" y="2425700"/>
            <a:ext cx="10952480" cy="3192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在宏观、微观和符号之间建立联系是化学学科的特点。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(1)物质的组成及构成关系如图所示。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图中①表示的是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；②表示的是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(2)下列说法不正确的是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(填字母)。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A．过氧化氢是由氢、氧两种元素组成的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B．过氧化氢中含有氧气分子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C．二氧化碳是由一个碳原子和两个氧原子构成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-2147482560" descr="JL191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464935" y="3274060"/>
            <a:ext cx="5118735" cy="235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2908935" y="3274060"/>
            <a:ext cx="1013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</a:rPr>
              <a:t>原子</a:t>
            </a:r>
            <a:endParaRPr lang="zh-CN" altLang="en-US" sz="2800" b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02935" y="3274060"/>
            <a:ext cx="1013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sym typeface="+mn-ea"/>
              </a:rPr>
              <a:t>分子</a:t>
            </a:r>
            <a:endParaRPr lang="zh-CN" altLang="en-US" sz="2800" b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77335" y="3618230"/>
            <a:ext cx="853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BC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4840" y="4697730"/>
            <a:ext cx="422402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3195" y="5561965"/>
            <a:ext cx="688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二氧化碳由二氧化碳分子构成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zh-CN" altLang="en-US" sz="2400" b="1">
                <a:solidFill>
                  <a:srgbClr val="C00000"/>
                </a:solidFill>
              </a:rPr>
              <a:t>一个二氧化碳分子由一个碳原子和两个氧原子构成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6" grpId="0"/>
      <p:bldP spid="7" grpId="0"/>
      <p:bldP spid="8" grpId="0"/>
      <p:bldP spid="5" grpId="1"/>
      <p:bldP spid="6" grpId="1"/>
      <p:bldP spid="7" grpId="1"/>
      <p:bldP spid="8" grpId="1"/>
      <p:bldP spid="13" grpId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73050" y="471170"/>
            <a:ext cx="10952480" cy="3192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在宏观、微观和符号之间建立联系是化学学科的特点。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(1)物质的组成及构成关系如图所示。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图中①表示的是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；②表示的是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(2)下列说法不正确的是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(填字母)。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A．过氧化氢是由氢、氧两种元素组成的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B．过氧化氢中含有氧气分子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C．二氧化碳是由一个碳原子和两个氧原子构成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-2147482560" descr="JL191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6038850" y="1518920"/>
            <a:ext cx="5118735" cy="235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795270" y="1319530"/>
            <a:ext cx="1013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</a:rPr>
              <a:t>原子</a:t>
            </a:r>
            <a:endParaRPr lang="zh-CN" altLang="en-US" sz="2800" b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89270" y="1319530"/>
            <a:ext cx="1013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sym typeface="+mn-ea"/>
              </a:rPr>
              <a:t>分子</a:t>
            </a:r>
            <a:endParaRPr lang="zh-CN" altLang="en-US" sz="2800" b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63670" y="1663700"/>
            <a:ext cx="853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BC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0"/>
      <p:bldP spid="5" grpId="1"/>
      <p:bldP spid="8" grpId="0"/>
      <p:bldP spid="8" grpId="1"/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29235" y="481965"/>
            <a:ext cx="8327390" cy="230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下列关于分子和原子的叙述中，正确的是(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A．分子的质量一定比原子的质量大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B．在化学变化中，分子可以再分，而原子不能再分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C．分子之间有间隔，原子之间没有间隔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D．分子能运动，原子不能运动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2745" y="481965"/>
            <a:ext cx="504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-2147482590" descr="过关练测B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-1270" y="2540"/>
            <a:ext cx="12187555" cy="479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29235" y="3935730"/>
            <a:ext cx="11754485" cy="230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(不定项)原子、分子、离子等粒子都是构成物质的粒子。下列叙述错误的是(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A．物理变化中，分子种类改变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B．由分子构成的物质，分子是保持其化学性质的最小粒子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C．整个原子的质量主要集中在原子核上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2667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D．离子是带电的粒子，则带电的粒子一定是离子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20425" y="4048125"/>
            <a:ext cx="1140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AD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000" y="481965"/>
            <a:ext cx="1148016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00000"/>
              </a:lnSpc>
            </a:pPr>
            <a:r>
              <a:rPr 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</a:t>
            </a:r>
            <a:r>
              <a:rPr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图Ⅰ所示是小红按课本进行的一个化学实验。实验时，同学们闻到一股难闻的刺激性气味，于是小明对原实验装置进行改进，改进后的装置如图Ⅱ所示。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-2147482552" descr="JL48A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2729865" y="1151255"/>
            <a:ext cx="1310640" cy="1273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80" y="1188720"/>
            <a:ext cx="3651885" cy="1426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-2147482590" descr="过关练测B.tif"/>
          <p:cNvPicPr>
            <a:picLocks noChangeAspect="1"/>
          </p:cNvPicPr>
          <p:nvPr/>
        </p:nvPicPr>
        <p:blipFill>
          <a:blip r:embed="rId4" r:link="rId2"/>
          <a:stretch>
            <a:fillRect/>
          </a:stretch>
        </p:blipFill>
        <p:spPr>
          <a:xfrm>
            <a:off x="-1270" y="2540"/>
            <a:ext cx="12187555" cy="479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0525" y="2690495"/>
            <a:ext cx="11602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．向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三支试管中分别加入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 mL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的蒸馏水，各滴入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～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滴无色酚酞溶液，振荡，观察溶液颜色。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     b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．在试管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中分别加入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 mL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浓氨水，立即用带橡胶塞的导管按如图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Ⅱ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所示的实验装置连接，并将试管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放置在盛有热水的烧杯中，观察溶液颜色。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060" y="3612515"/>
            <a:ext cx="11254105" cy="27495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(1)图Ⅰ和图E中仪器的名称分别是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________、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(2)试管E盛有酚酞溶液的目的是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(3)进行操作b时观察到的实验现象是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___________________________________________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(4)由此可以得到的实验结论是①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____________________；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         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②_____________________________</a:t>
            </a: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(5)对比改进前的实验，改进后实验的优点是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_____________</a:t>
            </a:r>
            <a:r>
              <a: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(任写一点)。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86680" y="3534410"/>
            <a:ext cx="930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烧杯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86680" y="4029710"/>
            <a:ext cx="803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对比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42585" y="4525010"/>
            <a:ext cx="6743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试管C中酚酞变红的速度快，试管B中酚酞变红的速度慢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44945" y="3534410"/>
            <a:ext cx="1146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试管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01260" y="4902835"/>
            <a:ext cx="3110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分子在不断运动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1260" y="5407660"/>
            <a:ext cx="5733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温度越高，分子运动的越剧烈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44945" y="5821045"/>
            <a:ext cx="1982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保护环境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5" grpId="0"/>
      <p:bldP spid="15" grpId="1"/>
      <p:bldP spid="8" grpId="0"/>
      <p:bldP spid="8" grpId="1"/>
      <p:bldP spid="6" grpId="0"/>
      <p:bldP spid="6" grpId="1"/>
      <p:bldP spid="7" grpId="0"/>
      <p:bldP spid="7" grpId="1"/>
      <p:bldP spid="9" grpId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482725"/>
            <a:ext cx="958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作业：完成白皮书</a:t>
            </a:r>
            <a:r>
              <a:rPr lang="en-US" altLang="zh-CN" sz="3600" b="1"/>
              <a:t>30-35</a:t>
            </a:r>
            <a:r>
              <a:rPr lang="zh-CN" altLang="en-US" sz="3600" b="1"/>
              <a:t>页</a:t>
            </a:r>
            <a:r>
              <a:rPr lang="zh-CN" altLang="en-US" sz="3600" b="1"/>
              <a:t>填空，并核对好答案</a:t>
            </a:r>
            <a:endParaRPr lang="zh-CN" altLang="en-US" sz="3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455" y="589915"/>
            <a:ext cx="867727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考点一A.tif"/>
          <p:cNvPicPr>
            <a:picLocks noChangeAspect="1"/>
          </p:cNvPicPr>
          <p:nvPr/>
        </p:nvPicPr>
        <p:blipFill>
          <a:blip r:embed="rId1" r:link="rId2"/>
          <a:srcRect t="-588" r="39018" b="7577"/>
          <a:stretch>
            <a:fillRect/>
          </a:stretch>
        </p:blipFill>
        <p:spPr>
          <a:xfrm>
            <a:off x="81280" y="116840"/>
            <a:ext cx="12167870" cy="897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hape 4116"/>
          <p:cNvSpPr/>
          <p:nvPr/>
        </p:nvSpPr>
        <p:spPr>
          <a:xfrm>
            <a:off x="186617" y="259984"/>
            <a:ext cx="569595" cy="622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562" extrusionOk="0">
                <a:moveTo>
                  <a:pt x="7175" y="3205"/>
                </a:moveTo>
                <a:cubicBezTo>
                  <a:pt x="8045" y="3205"/>
                  <a:pt x="8878" y="3205"/>
                  <a:pt x="9712" y="3205"/>
                </a:cubicBezTo>
                <a:cubicBezTo>
                  <a:pt x="10074" y="3205"/>
                  <a:pt x="10111" y="3242"/>
                  <a:pt x="10111" y="3533"/>
                </a:cubicBezTo>
                <a:cubicBezTo>
                  <a:pt x="10111" y="8523"/>
                  <a:pt x="10111" y="13477"/>
                  <a:pt x="10111" y="18467"/>
                </a:cubicBezTo>
                <a:cubicBezTo>
                  <a:pt x="10111" y="18795"/>
                  <a:pt x="10074" y="18832"/>
                  <a:pt x="9748" y="18832"/>
                </a:cubicBezTo>
                <a:cubicBezTo>
                  <a:pt x="8915" y="18832"/>
                  <a:pt x="8081" y="18832"/>
                  <a:pt x="7248" y="18832"/>
                </a:cubicBezTo>
                <a:cubicBezTo>
                  <a:pt x="6921" y="18832"/>
                  <a:pt x="6849" y="18795"/>
                  <a:pt x="6849" y="18467"/>
                </a:cubicBezTo>
                <a:cubicBezTo>
                  <a:pt x="6849" y="13514"/>
                  <a:pt x="6849" y="8523"/>
                  <a:pt x="6849" y="3533"/>
                </a:cubicBezTo>
                <a:cubicBezTo>
                  <a:pt x="6849" y="3242"/>
                  <a:pt x="6885" y="3205"/>
                  <a:pt x="7175" y="3205"/>
                </a:cubicBezTo>
                <a:close/>
                <a:moveTo>
                  <a:pt x="15511" y="13368"/>
                </a:moveTo>
                <a:cubicBezTo>
                  <a:pt x="15511" y="13368"/>
                  <a:pt x="15511" y="13368"/>
                  <a:pt x="15511" y="13368"/>
                </a:cubicBezTo>
                <a:cubicBezTo>
                  <a:pt x="16199" y="13368"/>
                  <a:pt x="16924" y="13368"/>
                  <a:pt x="17613" y="13368"/>
                </a:cubicBezTo>
                <a:cubicBezTo>
                  <a:pt x="18156" y="13368"/>
                  <a:pt x="18229" y="13404"/>
                  <a:pt x="18229" y="13914"/>
                </a:cubicBezTo>
                <a:cubicBezTo>
                  <a:pt x="18229" y="15408"/>
                  <a:pt x="18229" y="16938"/>
                  <a:pt x="18229" y="18431"/>
                </a:cubicBezTo>
                <a:cubicBezTo>
                  <a:pt x="18229" y="18795"/>
                  <a:pt x="18193" y="18868"/>
                  <a:pt x="17866" y="18868"/>
                </a:cubicBezTo>
                <a:cubicBezTo>
                  <a:pt x="17033" y="18868"/>
                  <a:pt x="16199" y="18868"/>
                  <a:pt x="15366" y="18868"/>
                </a:cubicBezTo>
                <a:cubicBezTo>
                  <a:pt x="15003" y="18868"/>
                  <a:pt x="14967" y="18832"/>
                  <a:pt x="14967" y="18431"/>
                </a:cubicBezTo>
                <a:cubicBezTo>
                  <a:pt x="14967" y="16901"/>
                  <a:pt x="14967" y="15408"/>
                  <a:pt x="14967" y="13914"/>
                </a:cubicBezTo>
                <a:cubicBezTo>
                  <a:pt x="14967" y="13404"/>
                  <a:pt x="15040" y="13368"/>
                  <a:pt x="15511" y="13368"/>
                </a:cubicBezTo>
                <a:close/>
                <a:moveTo>
                  <a:pt x="797" y="0"/>
                </a:moveTo>
                <a:cubicBezTo>
                  <a:pt x="797" y="0"/>
                  <a:pt x="797" y="0"/>
                  <a:pt x="797" y="0"/>
                </a:cubicBezTo>
                <a:cubicBezTo>
                  <a:pt x="760" y="0"/>
                  <a:pt x="760" y="0"/>
                  <a:pt x="760" y="0"/>
                </a:cubicBezTo>
                <a:cubicBezTo>
                  <a:pt x="724" y="36"/>
                  <a:pt x="724" y="73"/>
                  <a:pt x="688" y="146"/>
                </a:cubicBezTo>
                <a:cubicBezTo>
                  <a:pt x="470" y="546"/>
                  <a:pt x="253" y="983"/>
                  <a:pt x="35" y="1384"/>
                </a:cubicBezTo>
                <a:cubicBezTo>
                  <a:pt x="-37" y="1530"/>
                  <a:pt x="-1" y="1566"/>
                  <a:pt x="180" y="1566"/>
                </a:cubicBezTo>
                <a:cubicBezTo>
                  <a:pt x="253" y="1566"/>
                  <a:pt x="325" y="1566"/>
                  <a:pt x="398" y="1566"/>
                </a:cubicBezTo>
                <a:cubicBezTo>
                  <a:pt x="470" y="1566"/>
                  <a:pt x="470" y="1603"/>
                  <a:pt x="470" y="1676"/>
                </a:cubicBezTo>
                <a:cubicBezTo>
                  <a:pt x="470" y="8013"/>
                  <a:pt x="470" y="14388"/>
                  <a:pt x="470" y="20726"/>
                </a:cubicBezTo>
                <a:cubicBezTo>
                  <a:pt x="470" y="20981"/>
                  <a:pt x="543" y="21054"/>
                  <a:pt x="869" y="21054"/>
                </a:cubicBezTo>
                <a:cubicBezTo>
                  <a:pt x="7211" y="21054"/>
                  <a:pt x="13517" y="21054"/>
                  <a:pt x="19823" y="21054"/>
                </a:cubicBezTo>
                <a:cubicBezTo>
                  <a:pt x="19932" y="21054"/>
                  <a:pt x="19932" y="21090"/>
                  <a:pt x="19932" y="21163"/>
                </a:cubicBezTo>
                <a:cubicBezTo>
                  <a:pt x="19932" y="21236"/>
                  <a:pt x="19932" y="21309"/>
                  <a:pt x="19932" y="21381"/>
                </a:cubicBezTo>
                <a:cubicBezTo>
                  <a:pt x="19932" y="21564"/>
                  <a:pt x="20005" y="21600"/>
                  <a:pt x="20113" y="21527"/>
                </a:cubicBezTo>
                <a:cubicBezTo>
                  <a:pt x="20548" y="21309"/>
                  <a:pt x="20947" y="21126"/>
                  <a:pt x="21382" y="20908"/>
                </a:cubicBezTo>
                <a:cubicBezTo>
                  <a:pt x="21563" y="20799"/>
                  <a:pt x="21527" y="20762"/>
                  <a:pt x="21382" y="20689"/>
                </a:cubicBezTo>
                <a:cubicBezTo>
                  <a:pt x="20947" y="20471"/>
                  <a:pt x="20548" y="20252"/>
                  <a:pt x="20150" y="20034"/>
                </a:cubicBezTo>
                <a:cubicBezTo>
                  <a:pt x="19968" y="19961"/>
                  <a:pt x="19932" y="19961"/>
                  <a:pt x="19932" y="20179"/>
                </a:cubicBezTo>
                <a:cubicBezTo>
                  <a:pt x="19932" y="20252"/>
                  <a:pt x="19932" y="20289"/>
                  <a:pt x="19932" y="20325"/>
                </a:cubicBezTo>
                <a:cubicBezTo>
                  <a:pt x="19932" y="20434"/>
                  <a:pt x="19932" y="20434"/>
                  <a:pt x="19823" y="20434"/>
                </a:cubicBezTo>
                <a:cubicBezTo>
                  <a:pt x="13699" y="20434"/>
                  <a:pt x="7574" y="20434"/>
                  <a:pt x="1485" y="20434"/>
                </a:cubicBezTo>
                <a:cubicBezTo>
                  <a:pt x="1195" y="20434"/>
                  <a:pt x="1086" y="20398"/>
                  <a:pt x="1086" y="20107"/>
                </a:cubicBezTo>
                <a:cubicBezTo>
                  <a:pt x="1086" y="13951"/>
                  <a:pt x="1086" y="7831"/>
                  <a:pt x="1086" y="1676"/>
                </a:cubicBezTo>
                <a:cubicBezTo>
                  <a:pt x="1086" y="1566"/>
                  <a:pt x="1123" y="1566"/>
                  <a:pt x="1231" y="1566"/>
                </a:cubicBezTo>
                <a:cubicBezTo>
                  <a:pt x="1268" y="1566"/>
                  <a:pt x="1340" y="1566"/>
                  <a:pt x="1376" y="1566"/>
                </a:cubicBezTo>
                <a:cubicBezTo>
                  <a:pt x="1594" y="1566"/>
                  <a:pt x="1594" y="1530"/>
                  <a:pt x="1521" y="1348"/>
                </a:cubicBezTo>
                <a:cubicBezTo>
                  <a:pt x="1304" y="947"/>
                  <a:pt x="1086" y="546"/>
                  <a:pt x="869" y="146"/>
                </a:cubicBezTo>
                <a:cubicBezTo>
                  <a:pt x="833" y="73"/>
                  <a:pt x="833" y="36"/>
                  <a:pt x="797" y="0"/>
                </a:cubicBezTo>
                <a:close/>
                <a:moveTo>
                  <a:pt x="11162" y="7066"/>
                </a:moveTo>
                <a:cubicBezTo>
                  <a:pt x="11162" y="7066"/>
                  <a:pt x="11162" y="7066"/>
                  <a:pt x="11162" y="7066"/>
                </a:cubicBezTo>
                <a:cubicBezTo>
                  <a:pt x="11995" y="7066"/>
                  <a:pt x="12865" y="7066"/>
                  <a:pt x="13735" y="7066"/>
                </a:cubicBezTo>
                <a:cubicBezTo>
                  <a:pt x="14061" y="7066"/>
                  <a:pt x="14097" y="7103"/>
                  <a:pt x="14097" y="7321"/>
                </a:cubicBezTo>
                <a:cubicBezTo>
                  <a:pt x="14097" y="11073"/>
                  <a:pt x="14097" y="14789"/>
                  <a:pt x="14097" y="18540"/>
                </a:cubicBezTo>
                <a:cubicBezTo>
                  <a:pt x="14097" y="18795"/>
                  <a:pt x="13989" y="18832"/>
                  <a:pt x="13699" y="18832"/>
                </a:cubicBezTo>
                <a:cubicBezTo>
                  <a:pt x="12865" y="18832"/>
                  <a:pt x="12031" y="18832"/>
                  <a:pt x="11198" y="18832"/>
                </a:cubicBezTo>
                <a:cubicBezTo>
                  <a:pt x="10835" y="18832"/>
                  <a:pt x="10835" y="18795"/>
                  <a:pt x="10835" y="18504"/>
                </a:cubicBezTo>
                <a:cubicBezTo>
                  <a:pt x="10835" y="14789"/>
                  <a:pt x="10835" y="11073"/>
                  <a:pt x="10835" y="7358"/>
                </a:cubicBezTo>
                <a:cubicBezTo>
                  <a:pt x="10835" y="7066"/>
                  <a:pt x="10835" y="7066"/>
                  <a:pt x="11162" y="7066"/>
                </a:cubicBezTo>
                <a:close/>
                <a:moveTo>
                  <a:pt x="3189" y="11000"/>
                </a:moveTo>
                <a:cubicBezTo>
                  <a:pt x="3189" y="11000"/>
                  <a:pt x="3189" y="11000"/>
                  <a:pt x="3189" y="11000"/>
                </a:cubicBezTo>
                <a:cubicBezTo>
                  <a:pt x="4022" y="11000"/>
                  <a:pt x="4892" y="11000"/>
                  <a:pt x="5725" y="11000"/>
                </a:cubicBezTo>
                <a:cubicBezTo>
                  <a:pt x="6052" y="11000"/>
                  <a:pt x="6088" y="11000"/>
                  <a:pt x="6088" y="11328"/>
                </a:cubicBezTo>
                <a:cubicBezTo>
                  <a:pt x="6088" y="13732"/>
                  <a:pt x="6088" y="16100"/>
                  <a:pt x="6088" y="18467"/>
                </a:cubicBezTo>
                <a:cubicBezTo>
                  <a:pt x="6088" y="18795"/>
                  <a:pt x="6052" y="18832"/>
                  <a:pt x="5762" y="18832"/>
                </a:cubicBezTo>
                <a:cubicBezTo>
                  <a:pt x="4928" y="18832"/>
                  <a:pt x="4058" y="18832"/>
                  <a:pt x="3225" y="18832"/>
                </a:cubicBezTo>
                <a:cubicBezTo>
                  <a:pt x="2899" y="18832"/>
                  <a:pt x="2826" y="18795"/>
                  <a:pt x="2826" y="18467"/>
                </a:cubicBezTo>
                <a:cubicBezTo>
                  <a:pt x="2826" y="16100"/>
                  <a:pt x="2826" y="13696"/>
                  <a:pt x="2826" y="11328"/>
                </a:cubicBezTo>
                <a:cubicBezTo>
                  <a:pt x="2826" y="11000"/>
                  <a:pt x="2862" y="11000"/>
                  <a:pt x="3189" y="1100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p>
            <a:pPr lvl="0"/>
            <a:endParaRPr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930275"/>
            <a:ext cx="11984355" cy="1383665"/>
          </a:xfrm>
          <a:prstGeom prst="rect">
            <a:avLst/>
          </a:prstGeom>
        </p:spPr>
        <p:txBody>
          <a:bodyPr wrap="square">
            <a:spAutoFit/>
          </a:bodyPr>
          <a:p>
            <a:pPr indent="457200" fontAlgn="auto">
              <a:lnSpc>
                <a:spcPct val="100000"/>
              </a:lnSpc>
            </a:pPr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1．元素</a:t>
            </a: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00000"/>
              </a:lnSpc>
              <a:buClrTx/>
              <a:buSzTx/>
              <a:buFontTx/>
            </a:pP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</a:t>
            </a:r>
            <a:r>
              <a:rPr 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_______________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</a:t>
            </a:r>
            <a:r>
              <a:rPr 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相同的一类原子的总称。元素的种类由__</a:t>
            </a:r>
            <a:r>
              <a:rPr 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__决定；元素的化学性质与___</a:t>
            </a:r>
            <a:r>
              <a:rPr 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_______________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_关系最密切。</a:t>
            </a:r>
            <a:endParaRPr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2595" y="1360805"/>
            <a:ext cx="3741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质子数(即核电荷数)</a:t>
            </a:r>
            <a:endParaRPr lang="en-US" altLang="zh-CN" sz="2800" b="1" baseline="30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727075" y="223520"/>
            <a:ext cx="82435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知识点</a:t>
            </a:r>
            <a:r>
              <a:rPr lang="en-US" altLang="zh-CN" sz="40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40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元素、元素周期表</a:t>
            </a:r>
            <a:endParaRPr lang="zh-CN" altLang="en-US" sz="40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61295" y="1254760"/>
            <a:ext cx="1718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质子数</a:t>
            </a:r>
            <a:endParaRPr lang="en-US" altLang="zh-CN" sz="2800" b="1" baseline="30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9580" y="1776730"/>
            <a:ext cx="259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最外层电子数</a:t>
            </a:r>
            <a:endParaRPr lang="en-US" altLang="zh-CN" sz="2800" b="1" baseline="30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3"/>
            </p:custDataLst>
          </p:nvPr>
        </p:nvSpPr>
        <p:spPr>
          <a:xfrm>
            <a:off x="749935" y="2361565"/>
            <a:ext cx="10691495" cy="10998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</a:rPr>
              <a:t>注意事项：</a:t>
            </a:r>
            <a:endParaRPr lang="zh-CN" altLang="en-US" sz="28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</a:rPr>
              <a:t>元素是宏观概念，只讲种类，不讲个数；只讲组成，不讲构成。</a:t>
            </a:r>
            <a:endParaRPr sz="2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6690" y="3505200"/>
            <a:ext cx="10389235" cy="1993900"/>
            <a:chOff x="294" y="5520"/>
            <a:chExt cx="16361" cy="3140"/>
          </a:xfrm>
        </p:grpSpPr>
        <p:pic>
          <p:nvPicPr>
            <p:cNvPr id="100" name="图片 9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097" y="5848"/>
              <a:ext cx="13559" cy="28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294" y="5520"/>
              <a:ext cx="9361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>
                  <a:latin typeface="+mj-ea"/>
                  <a:ea typeface="+mj-ea"/>
                  <a:cs typeface="+mj-ea"/>
                </a:rPr>
                <a:t>1.</a:t>
              </a:r>
              <a:r>
                <a:rPr lang="zh-CN" altLang="en-US" sz="2400" b="1">
                  <a:latin typeface="+mj-ea"/>
                  <a:ea typeface="+mj-ea"/>
                  <a:cs typeface="+mj-ea"/>
                </a:rPr>
                <a:t>以下图中共有几种元素？分别是哪几种？</a:t>
              </a:r>
              <a:endParaRPr lang="zh-CN" altLang="en-US" sz="2400" b="1">
                <a:latin typeface="+mj-ea"/>
                <a:ea typeface="+mj-ea"/>
                <a:cs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42000" y="3443605"/>
            <a:ext cx="5517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五种，分别为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O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、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Ne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、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Al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、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、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Cl</a:t>
            </a:r>
            <a:endParaRPr lang="en-US" altLang="zh-CN" sz="2800" b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2415" y="5384800"/>
            <a:ext cx="9843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/>
              <a:t>2.质子数相同的粒子(分子、原子、离子）一定是同种元素吗？</a:t>
            </a:r>
            <a:endParaRPr lang="en-US" altLang="zh-CN" sz="2800" b="1"/>
          </a:p>
        </p:txBody>
      </p:sp>
      <p:sp>
        <p:nvSpPr>
          <p:cNvPr id="10" name="文本框 9"/>
          <p:cNvSpPr txBox="1"/>
          <p:nvPr/>
        </p:nvSpPr>
        <p:spPr>
          <a:xfrm>
            <a:off x="5592445" y="575119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错！反例：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H</a:t>
            </a:r>
            <a:r>
              <a:rPr lang="en-US" altLang="zh-CN" sz="2800" b="1" baseline="-25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O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和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Ne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的质子数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相同</a:t>
            </a:r>
            <a:endParaRPr lang="zh-CN" altLang="en-US" sz="2800" b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38390" y="223520"/>
            <a:ext cx="1921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白皮书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P27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" grpId="0"/>
      <p:bldP spid="2" grpId="1"/>
      <p:bldP spid="3" grpId="0"/>
      <p:bldP spid="3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4001597" y="606679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0165" y="250825"/>
            <a:ext cx="11868785" cy="2768600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2.地壳中含量排前四位的元素依次是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____________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___(用元素符号表示)。</a:t>
            </a:r>
            <a:endParaRPr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地壳中含量最多的非金属元素是____，地壳中含量最多的金属元素是____。人体中含量排前三位的元素依次是__</a:t>
            </a:r>
            <a:r>
              <a:rPr 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__________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__。</a:t>
            </a:r>
            <a:endParaRPr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endParaRPr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935" y="112395"/>
            <a:ext cx="364236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O、Si、Al、Fe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94045" y="729615"/>
            <a:ext cx="1114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08470" y="1463040"/>
            <a:ext cx="3462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O、C、H</a:t>
            </a:r>
            <a:endParaRPr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559560"/>
            <a:ext cx="1114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4005" y="2242185"/>
            <a:ext cx="11603355" cy="3709035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3．元素符号</a:t>
            </a: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(1)元素符号的书写原则：由一个字母表示的元素符号用大写，如O、H等；由两个字母表示的元素符号，第一个字母大写，第二个字母___</a:t>
            </a:r>
            <a:r>
              <a:rPr 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_，如Mg、Cu等。</a:t>
            </a:r>
            <a:endParaRPr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(2)元素符号表示的意义：</a:t>
            </a:r>
            <a:endParaRPr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宏观：表示某种___</a:t>
            </a:r>
            <a:r>
              <a:rPr 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_；</a:t>
            </a:r>
            <a:endParaRPr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微观：表示某种__</a:t>
            </a:r>
            <a:r>
              <a:rPr 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________________</a:t>
            </a: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__。</a:t>
            </a:r>
            <a:endParaRPr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72775" y="3063875"/>
            <a:ext cx="151320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小写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35350" y="4777105"/>
            <a:ext cx="15709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元素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59785" y="5213985"/>
            <a:ext cx="39814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元素的一个原子</a:t>
            </a:r>
            <a:endParaRPr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46290" y="3975735"/>
            <a:ext cx="2703830" cy="1198880"/>
            <a:chOff x="11101" y="6737"/>
            <a:chExt cx="4258" cy="1888"/>
          </a:xfrm>
        </p:grpSpPr>
        <p:sp>
          <p:nvSpPr>
            <p:cNvPr id="14" name="文本框 13"/>
            <p:cNvSpPr txBox="1"/>
            <p:nvPr/>
          </p:nvSpPr>
          <p:spPr>
            <a:xfrm>
              <a:off x="11101" y="7114"/>
              <a:ext cx="750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H</a:t>
              </a:r>
              <a:endPara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左大括号 15"/>
            <p:cNvSpPr/>
            <p:nvPr/>
          </p:nvSpPr>
          <p:spPr>
            <a:xfrm>
              <a:off x="11848" y="7119"/>
              <a:ext cx="136" cy="1205"/>
            </a:xfrm>
            <a:prstGeom prst="leftBrace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130" y="6737"/>
              <a:ext cx="196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</a:rPr>
                <a:t>氢元素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271" y="7803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</a:rPr>
                <a:t>一个氢原子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044690" y="5222240"/>
            <a:ext cx="10858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2H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32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89240" y="5252720"/>
            <a:ext cx="1802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2</a:t>
            </a:r>
            <a:r>
              <a:rPr lang="zh-CN" altLang="en-US" sz="2800" b="1">
                <a:solidFill>
                  <a:srgbClr val="FF0000"/>
                </a:solidFill>
              </a:rPr>
              <a:t>个氢原子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99705" y="5742305"/>
            <a:ext cx="1802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/>
              <a:t>2</a:t>
            </a:r>
            <a:r>
              <a:rPr lang="zh-CN" altLang="en-US" sz="2800" b="1"/>
              <a:t>个氢</a:t>
            </a:r>
            <a:r>
              <a:rPr lang="zh-CN" altLang="en-US" sz="2800" b="1"/>
              <a:t>元素</a:t>
            </a:r>
            <a:endParaRPr lang="zh-CN" altLang="en-US" sz="2800" b="1"/>
          </a:p>
        </p:txBody>
      </p:sp>
      <p:sp>
        <p:nvSpPr>
          <p:cNvPr id="23" name="文本框 22"/>
          <p:cNvSpPr txBox="1"/>
          <p:nvPr/>
        </p:nvSpPr>
        <p:spPr>
          <a:xfrm>
            <a:off x="8521700" y="580707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</a:rPr>
              <a:t>❌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4005" y="0"/>
            <a:ext cx="1921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白皮书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P27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2" grpId="0"/>
      <p:bldP spid="2" grpId="1"/>
      <p:bldP spid="11" grpId="0"/>
      <p:bldP spid="11" grpId="1"/>
      <p:bldP spid="12" grpId="0"/>
      <p:bldP spid="12" grpId="1"/>
      <p:bldP spid="13" grpId="0"/>
      <p:bldP spid="13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833120"/>
            <a:ext cx="11603355" cy="2196465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4．元素周期表</a:t>
            </a:r>
            <a:endParaRPr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元素周期表是学习和研究化学的重要工具。元素周期表共有 __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__个横行，每一横行叫一个_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__，有____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个纵列；每一纵列叫一个__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__(8、9、10三个纵列合为一族)，元素是按核电荷数顺序排列，因此核电荷数等于原子序数。</a:t>
            </a:r>
            <a:endParaRPr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67725" y="1107440"/>
            <a:ext cx="107315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endParaRPr 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7780" y="1601470"/>
            <a:ext cx="1114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周期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9565" y="1601470"/>
            <a:ext cx="1229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endParaRPr 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80555" y="1523365"/>
            <a:ext cx="6070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族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755515" y="6935470"/>
            <a:ext cx="56515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85470" y="215265"/>
            <a:ext cx="1921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白皮书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P28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92075" y="0"/>
            <a:ext cx="11829415" cy="3783965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5．元素周期表中的一些规律</a:t>
            </a:r>
            <a:endParaRPr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endParaRPr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endParaRPr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endParaRPr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60000"/>
              </a:lnSpc>
              <a:buClrTx/>
              <a:buSzTx/>
              <a:buFontTx/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(1)同一周期的元素，原子的__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__相同，从左到右，最外层电子数依次____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(2)同一族的元素，_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相等，从上到下</a:t>
            </a:r>
            <a:r>
              <a:rPr 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__________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递增，化学性质相似；</a:t>
            </a:r>
            <a:endParaRPr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(3)__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__的电子层数与周期数相等。</a:t>
            </a:r>
            <a:endParaRPr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73880" y="2336165"/>
            <a:ext cx="1871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电子层数</a:t>
            </a:r>
            <a:endParaRPr lang="en-US" altLang="zh-CN" sz="2400" b="1" baseline="30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48950" y="2277745"/>
            <a:ext cx="1186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递增</a:t>
            </a:r>
            <a:endParaRPr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48305" y="2796540"/>
            <a:ext cx="2271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最外层电子数</a:t>
            </a:r>
            <a:endParaRPr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06690" y="2796540"/>
            <a:ext cx="2136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电子层</a:t>
            </a:r>
            <a:r>
              <a:rPr 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</a:t>
            </a:r>
            <a:endParaRPr lang="zh-CN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6475" y="3188970"/>
            <a:ext cx="1102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原子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-214748208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06645" y="167005"/>
            <a:ext cx="5454650" cy="2169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rcRect r="87666" b="17796"/>
          <a:stretch>
            <a:fillRect/>
          </a:stretch>
        </p:blipFill>
        <p:spPr>
          <a:xfrm>
            <a:off x="1870075" y="3717290"/>
            <a:ext cx="1500505" cy="19221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/>
          <p:nvPr/>
        </p:nvPicPr>
        <p:blipFill>
          <a:blip r:embed="rId3"/>
          <a:srcRect l="47184" r="39052" b="21441"/>
          <a:stretch>
            <a:fillRect/>
          </a:stretch>
        </p:blipFill>
        <p:spPr>
          <a:xfrm>
            <a:off x="6987540" y="3740785"/>
            <a:ext cx="1606550" cy="1856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470275" y="471106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氧元素在第二周期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34425" y="471106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铝元素在第</a:t>
            </a:r>
            <a:r>
              <a:rPr lang="zh-CN" altLang="en-US" sz="2800" b="1">
                <a:solidFill>
                  <a:srgbClr val="FF0000"/>
                </a:solidFill>
              </a:rPr>
              <a:t>三周期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6725" y="678815"/>
            <a:ext cx="1921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白皮书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P28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3" grpId="0"/>
      <p:bldP spid="3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7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9845" y="153035"/>
            <a:ext cx="12109450" cy="4404360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sz="35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6．元素周期表中每一格信息</a:t>
            </a:r>
            <a:endParaRPr sz="35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80000"/>
              </a:lnSpc>
              <a:buClrTx/>
              <a:buSzTx/>
              <a:buFontTx/>
            </a:pPr>
            <a:endParaRPr sz="2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endParaRPr sz="2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5" y="2017395"/>
            <a:ext cx="12004675" cy="2717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2635" y="2256790"/>
            <a:ext cx="1871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原子序数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42375" y="2301240"/>
            <a:ext cx="2302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元素符号</a:t>
            </a:r>
            <a:endParaRPr lang="zh-CN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8220" y="3177540"/>
            <a:ext cx="2195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元素名称</a:t>
            </a:r>
            <a:endParaRPr lang="zh-CN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41715" y="3760470"/>
            <a:ext cx="2753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相对原子质量</a:t>
            </a:r>
            <a:endParaRPr lang="zh-CN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23635" y="430530"/>
            <a:ext cx="1921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白皮书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P28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8" grpId="0"/>
      <p:bldP spid="8" grpId="1"/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51765" y="610235"/>
            <a:ext cx="11953240" cy="2491740"/>
          </a:xfrm>
          <a:prstGeom prst="rect">
            <a:avLst/>
          </a:prstGeom>
        </p:spPr>
        <p:txBody>
          <a:bodyPr wrap="square">
            <a:spAutoFit/>
          </a:bodyPr>
          <a:p>
            <a:pPr indent="457200" fontAlgn="auto">
              <a:lnSpc>
                <a:spcPct val="100000"/>
              </a:lnSpc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【例】丹霞地貌的岩层因含氧化铁而呈红色。在元素周期表中铁元素的有关信息如图所示，下列关于铁的说法不正确的是( </a:t>
            </a:r>
            <a:r>
              <a:rPr lang="en-US"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)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00000"/>
              </a:lnSpc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A．元素符号是Fe   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00000"/>
              </a:lnSpc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B．属于金属元素 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00000"/>
              </a:lnSpc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C．原子序数是26   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00000"/>
              </a:lnSpc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D．相对原子质量是55.85 g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21145" y="791845"/>
            <a:ext cx="4349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endParaRPr 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-2147482476" descr="3-7.TIF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8575675" y="1298575"/>
            <a:ext cx="1862455" cy="180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-2147482599" descr="典例分析2.TIF"/>
          <p:cNvPicPr>
            <a:picLocks noChangeAspect="1"/>
          </p:cNvPicPr>
          <p:nvPr/>
        </p:nvPicPr>
        <p:blipFill>
          <a:blip r:embed="rId7" r:link="rId6"/>
          <a:stretch>
            <a:fillRect/>
          </a:stretch>
        </p:blipFill>
        <p:spPr>
          <a:xfrm>
            <a:off x="151765" y="111125"/>
            <a:ext cx="1565910" cy="413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422910" y="3448050"/>
            <a:ext cx="12019280" cy="2968625"/>
          </a:xfrm>
          <a:prstGeom prst="rect">
            <a:avLst/>
          </a:prstGeom>
        </p:spPr>
        <p:txBody>
          <a:bodyPr wrap="square">
            <a:spAutoFit/>
          </a:bodyPr>
          <a:p>
            <a:pPr indent="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1．钨在生活中具有重要的用途，可用作灯泡里的灯丝。如图所示是钨元素在元素周期表中的有关信息，下列说法正确的是( </a:t>
            </a:r>
            <a:r>
              <a:rPr lang="en-US"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)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A．钨原子中的质子数是74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B．钨属于非金属元素 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C．钨原子核内有74个中子 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D．钨的相对原子质量是183.8 g</a:t>
            </a:r>
            <a:endParaRPr sz="26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02500" y="4008755"/>
            <a:ext cx="127317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5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35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-2147482474" descr="3-9.TIF"/>
          <p:cNvPicPr>
            <a:picLocks noChangeAspect="1"/>
          </p:cNvPicPr>
          <p:nvPr/>
        </p:nvPicPr>
        <p:blipFill>
          <a:blip r:embed="rId9" r:link="rId6"/>
          <a:stretch>
            <a:fillRect/>
          </a:stretch>
        </p:blipFill>
        <p:spPr>
          <a:xfrm>
            <a:off x="8853170" y="4246245"/>
            <a:ext cx="1826260" cy="1798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-2147482597" descr="对应练习2.TIF"/>
          <p:cNvPicPr>
            <a:picLocks noChangeAspect="1"/>
          </p:cNvPicPr>
          <p:nvPr/>
        </p:nvPicPr>
        <p:blipFill>
          <a:blip r:embed="rId10" r:link="rId6"/>
          <a:stretch>
            <a:fillRect/>
          </a:stretch>
        </p:blipFill>
        <p:spPr>
          <a:xfrm>
            <a:off x="277495" y="3101975"/>
            <a:ext cx="1582420" cy="417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1781810" y="111125"/>
            <a:ext cx="1921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白皮书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P28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399415"/>
            <a:ext cx="11446510" cy="3115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92180" y="2242820"/>
            <a:ext cx="6604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zh-CN" sz="2000" b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endParaRPr lang="en-US" altLang="zh-CN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4945" y="2242820"/>
            <a:ext cx="450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Fe</a:t>
            </a:r>
            <a:endParaRPr lang="en-US" altLang="zh-CN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41585" y="2242820"/>
            <a:ext cx="4629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zh-CN" sz="2000" b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2000" b="1" baseline="-25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91520" y="762000"/>
            <a:ext cx="1044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Ca(OH)</a:t>
            </a:r>
            <a:r>
              <a:rPr lang="en-US" altLang="zh-CN" b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b="1" baseline="-25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89695" y="810260"/>
            <a:ext cx="854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CuSO</a:t>
            </a:r>
            <a:r>
              <a:rPr lang="en-US" altLang="zh-CN" b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b="1" baseline="-25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48240" y="779780"/>
            <a:ext cx="814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zh-CN" b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SO</a:t>
            </a:r>
            <a:r>
              <a:rPr lang="en-US" altLang="zh-CN" b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b="1" baseline="-25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0105" y="3697605"/>
            <a:ext cx="9441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zh-CN" altLang="en-US" sz="32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⇆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__________         H</a:t>
            </a:r>
            <a:r>
              <a:rPr lang="en-US" altLang="zh-CN" sz="32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⇆ 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Fe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⇆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__________        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Ca(OH)</a:t>
            </a:r>
            <a:r>
              <a:rPr lang="en-US" altLang="zh-CN" sz="3200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⇆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4360" y="3837940"/>
            <a:ext cx="1511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Fe  H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endParaRPr lang="en-US" altLang="zh-CN" sz="32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02325" y="3837940"/>
            <a:ext cx="4612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    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     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CO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    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Ca(OH)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3200" baseline="-25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64360" y="4528820"/>
            <a:ext cx="5608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Fe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Fe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FeCl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FeSO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sz="3200" baseline="-25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20365" y="5339715"/>
            <a:ext cx="9017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endParaRPr lang="en-US" altLang="zh-CN" sz="32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6" grpId="1"/>
      <p:bldP spid="5" grpId="0"/>
      <p:bldP spid="5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3" grpId="0"/>
      <p:bldP spid="14" grpId="0"/>
      <p:bldP spid="15" grpId="0"/>
      <p:bldP spid="12" grpId="1"/>
      <p:bldP spid="13" grpId="1"/>
      <p:bldP spid="14" grpId="1"/>
      <p:bldP spid="15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PECIAL_SOURCE" val="bdnull"/>
</p:tagLst>
</file>

<file path=ppt/tags/tag64.xml><?xml version="1.0" encoding="utf-8"?>
<p:tagLst xmlns:p="http://schemas.openxmlformats.org/presentationml/2006/main">
  <p:tag name="KSO_WM_UNIT_FILL_FORE_SCHEMECOLOR_INDEX_1_BRIGHTNESS" val="0.1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05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0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6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256143b-8bdf-4072-87a8-6523f8a9cd19}"/>
  <p:tag name="KSO_WM_UNIT_TYPE" val="i"/>
</p:tagLst>
</file>

<file path=ppt/tags/tag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256143b-8bdf-4072-87a8-6523f8a9cd19}"/>
  <p:tag name="KSO_WM_UNIT_TYPE" val="i"/>
</p:tagLst>
</file>

<file path=ppt/tags/tag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74.xml><?xml version="1.0" encoding="utf-8"?>
<p:tagLst xmlns:p="http://schemas.openxmlformats.org/presentationml/2006/main">
  <p:tag name="KSO_WM_UNIT_PLACING_PICTURE_USER_VIEWPORT" val="{&quot;height&quot;:3416,&quot;width&quot;:8590}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256143b-8bdf-4072-87a8-6523f8a9cd19}"/>
  <p:tag name="KSO_WM_UNIT_TYPE" val="i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256143b-8bdf-4072-87a8-6523f8a9cd19}"/>
  <p:tag name="KSO_WM_UNIT_TYPE" val="i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SPECIAL_SOURCE" val="bdnull"/>
</p:tagLst>
</file>

<file path=ppt/tags/tag88.xml><?xml version="1.0" encoding="utf-8"?>
<p:tagLst xmlns:p="http://schemas.openxmlformats.org/presentationml/2006/main">
  <p:tag name="KSO_WM_SPECIAL_SOURCE" val="bdnull"/>
</p:tagLst>
</file>

<file path=ppt/tags/tag89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PECIAL_SOURCE" val="bdnull"/>
</p:tagLst>
</file>

<file path=ppt/tags/tag91.xml><?xml version="1.0" encoding="utf-8"?>
<p:tagLst xmlns:p="http://schemas.openxmlformats.org/presentationml/2006/main">
  <p:tag name="KSO_WM_SPECIAL_SOURCE" val="bdnull"/>
</p:tagLst>
</file>

<file path=ppt/tags/tag92.xml><?xml version="1.0" encoding="utf-8"?>
<p:tagLst xmlns:p="http://schemas.openxmlformats.org/presentationml/2006/main">
  <p:tag name="KSO_WM_SPECIAL_SOURCE" val="bdnull"/>
</p:tagLst>
</file>

<file path=ppt/tags/tag93.xml><?xml version="1.0" encoding="utf-8"?>
<p:tagLst xmlns:p="http://schemas.openxmlformats.org/presentationml/2006/main">
  <p:tag name="KSO_WM_SPECIAL_SOURCE" val="bdnull"/>
</p:tagLst>
</file>

<file path=ppt/tags/tag94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3621</Words>
  <Application>WPS 演示</Application>
  <PresentationFormat>宽屏</PresentationFormat>
  <Paragraphs>334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Wingdings</vt:lpstr>
      <vt:lpstr>微软雅黑</vt:lpstr>
      <vt:lpstr>楷体</vt:lpstr>
      <vt:lpstr>Times New Roman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踏风行</cp:lastModifiedBy>
  <cp:revision>153</cp:revision>
  <dcterms:created xsi:type="dcterms:W3CDTF">2019-06-19T02:08:00Z</dcterms:created>
  <dcterms:modified xsi:type="dcterms:W3CDTF">2022-03-28T06:21:31Z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BF205A1BEEF64CB78C5C3EAAAA2B6A6C</vt:lpwstr>
  </property>
</Properties>
</file>